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73" r:id="rId3"/>
    <p:sldId id="257" r:id="rId4"/>
    <p:sldId id="323" r:id="rId5"/>
    <p:sldId id="309" r:id="rId6"/>
    <p:sldId id="310" r:id="rId7"/>
    <p:sldId id="325" r:id="rId8"/>
    <p:sldId id="324" r:id="rId9"/>
    <p:sldId id="314" r:id="rId10"/>
    <p:sldId id="317" r:id="rId11"/>
    <p:sldId id="298" r:id="rId12"/>
    <p:sldId id="320" r:id="rId13"/>
    <p:sldId id="299" r:id="rId14"/>
    <p:sldId id="300" r:id="rId15"/>
    <p:sldId id="301" r:id="rId16"/>
    <p:sldId id="303" r:id="rId17"/>
    <p:sldId id="304" r:id="rId18"/>
    <p:sldId id="307" r:id="rId19"/>
    <p:sldId id="321" r:id="rId20"/>
    <p:sldId id="322" r:id="rId21"/>
    <p:sldId id="326" r:id="rId22"/>
    <p:sldId id="327" r:id="rId23"/>
    <p:sldId id="315" r:id="rId24"/>
    <p:sldId id="316" r:id="rId25"/>
    <p:sldId id="265" r:id="rId2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7509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5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g\&#1056;&#1072;&#1073;&#1086;&#1095;&#1080;&#1081;%20&#1089;&#1090;&#1086;&#1083;\1.+&#1063;&#1080;&#1089;&#1083;&#1077;&#1085;&#1085;&#1086;&#1089;&#1090;&#1100;+&#1080;+&#1088;&#1072;&#1079;&#1084;&#1077;&#1097;&#1077;&#1085;&#1080;&#1077;+&#1085;&#1072;&#1089;&#1077;&#1083;&#1077;&#1085;&#1080;&#1103;+&#1050;&#1088;&#1072;&#1089;&#1085;&#1086;&#1103;&#1088;&#1089;&#1082;&#1086;&#1075;&#1086;+&#1082;&#1088;&#1072;&#110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g\&#1056;&#1072;&#1073;&#1086;&#1095;&#1080;&#1081;%20&#1089;&#1090;&#1086;&#1083;\1.+&#1063;&#1080;&#1089;&#1083;&#1077;&#1085;&#1085;&#1086;&#1089;&#1090;&#1100;+&#1080;+&#1088;&#1072;&#1079;&#1084;&#1077;&#1097;&#1077;&#1085;&#1080;&#1077;+&#1085;&#1072;&#1089;&#1077;&#1083;&#1077;&#1085;&#1080;&#1103;+&#1050;&#1088;&#1072;&#1089;&#1085;&#1086;&#1103;&#1088;&#1089;&#1082;&#1086;&#1075;&#1086;+&#1082;&#1088;&#1072;&#110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g\&#1056;&#1072;&#1073;&#1086;&#1095;&#1080;&#1081;%20&#1089;&#1090;&#1086;&#1083;\1.+&#1063;&#1080;&#1089;&#1083;&#1077;&#1085;&#1085;&#1086;&#1089;&#1090;&#1100;+&#1080;+&#1088;&#1072;&#1079;&#1084;&#1077;&#1097;&#1077;&#1085;&#1080;&#1077;+&#1085;&#1072;&#1089;&#1077;&#1083;&#1077;&#1085;&#1080;&#1103;+&#1050;&#1088;&#1072;&#1089;&#1085;&#1086;&#1103;&#1088;&#1089;&#1082;&#1086;&#1075;&#1086;+&#1082;&#1088;&#1072;&#110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g\&#1056;&#1072;&#1073;&#1086;&#1095;&#1080;&#1081;%20&#1089;&#1090;&#1086;&#1083;\1.+&#1063;&#1080;&#1089;&#1083;&#1077;&#1085;&#1085;&#1086;&#1089;&#1090;&#1100;+&#1080;+&#1088;&#1072;&#1079;&#1084;&#1077;&#1097;&#1077;&#1085;&#1080;&#1077;+&#1085;&#1072;&#1089;&#1077;&#1083;&#1077;&#1085;&#1080;&#1103;+&#1050;&#1088;&#1072;&#1089;&#1085;&#1086;&#1103;&#1088;&#1089;&#1082;&#1086;&#1075;&#1086;+&#1082;&#1088;&#1072;&#1103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g\&#1056;&#1072;&#1073;&#1086;&#1095;&#1080;&#1081;%20&#1089;&#1090;&#1086;&#1083;\1.+&#1063;&#1080;&#1089;&#1083;&#1077;&#1085;&#1085;&#1086;&#1089;&#1090;&#1100;+&#1080;+&#1088;&#1072;&#1079;&#1084;&#1077;&#1097;&#1077;&#1085;&#1080;&#1077;+&#1085;&#1072;&#1089;&#1077;&#1083;&#1077;&#1085;&#1080;&#1103;+&#1050;&#1088;&#1072;&#1089;&#1085;&#1086;&#1103;&#1088;&#1089;&#1082;&#1086;&#1075;&#1086;+&#1082;&#1088;&#1072;&#110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eg\&#1056;&#1072;&#1073;&#1086;&#1095;&#1080;&#1081;%20&#1089;&#1090;&#1086;&#1083;\1.+&#1063;&#1080;&#1089;&#1083;&#1077;&#1085;&#1085;&#1086;&#1089;&#1090;&#1100;+&#1080;+&#1088;&#1072;&#1079;&#1084;&#1077;&#1097;&#1077;&#1085;&#1080;&#1077;+&#1085;&#1072;&#1089;&#1077;&#1083;&#1077;&#1085;&#1080;&#1103;+&#1050;&#1088;&#1072;&#1089;&#1085;&#1086;&#1103;&#1088;&#1089;&#1082;&#1086;&#1075;&#1086;+&#1082;&#1088;&#1072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/>
            </a:pPr>
            <a:r>
              <a:rPr lang="ru-RU"/>
              <a:t>Группа риска</a:t>
            </a:r>
          </a:p>
        </c:rich>
      </c:tx>
      <c:layout/>
    </c:title>
    <c:plotArea>
      <c:layout/>
      <c:lineChart>
        <c:grouping val="standard"/>
        <c:ser>
          <c:idx val="1"/>
          <c:order val="0"/>
          <c:tx>
            <c:strRef>
              <c:f>'общие детти'!$P$28</c:f>
              <c:strCache>
                <c:ptCount val="1"/>
                <c:pt idx="0">
                  <c:v>частота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5.5555555555555558E-3"/>
                  <c:y val="-5.8843398257216939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0833333333333419E-2"/>
                  <c:y val="-1.961446608573875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8888888888944E-2"/>
                  <c:y val="-3.9228932171477505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'общие детти'!$Q$25:$V$26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 г.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'общие детти'!$Q$28:$V$28</c:f>
              <c:numCache>
                <c:formatCode>General</c:formatCode>
                <c:ptCount val="6"/>
                <c:pt idx="0">
                  <c:v>22</c:v>
                </c:pt>
                <c:pt idx="1">
                  <c:v>20</c:v>
                </c:pt>
                <c:pt idx="2">
                  <c:v>23.4</c:v>
                </c:pt>
                <c:pt idx="3">
                  <c:v>15.8</c:v>
                </c:pt>
                <c:pt idx="4">
                  <c:v>14.2</c:v>
                </c:pt>
                <c:pt idx="5">
                  <c:v>9.7000000000000011</c:v>
                </c:pt>
              </c:numCache>
            </c:numRef>
          </c:val>
        </c:ser>
        <c:marker val="1"/>
        <c:axId val="52266112"/>
        <c:axId val="52267648"/>
      </c:lineChart>
      <c:catAx>
        <c:axId val="52266112"/>
        <c:scaling>
          <c:orientation val="minMax"/>
        </c:scaling>
        <c:axPos val="b"/>
        <c:numFmt formatCode="General" sourceLinked="0"/>
        <c:tickLblPos val="nextTo"/>
        <c:crossAx val="52267648"/>
        <c:crosses val="autoZero"/>
        <c:auto val="1"/>
        <c:lblAlgn val="ctr"/>
        <c:lblOffset val="100"/>
      </c:catAx>
      <c:valAx>
        <c:axId val="52267648"/>
        <c:scaling>
          <c:orientation val="minMax"/>
        </c:scaling>
        <c:axPos val="l"/>
        <c:majorGridlines/>
        <c:numFmt formatCode="General" sourceLinked="1"/>
        <c:tickLblPos val="nextTo"/>
        <c:crossAx val="5226611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9.8231627296588006E-2"/>
          <c:y val="2.0536606248629997E-2"/>
          <c:w val="0.71638713910761009"/>
          <c:h val="0.75028620362990062"/>
        </c:manualLayout>
      </c:layout>
      <c:lineChart>
        <c:grouping val="standard"/>
        <c:ser>
          <c:idx val="0"/>
          <c:order val="0"/>
          <c:tx>
            <c:strRef>
              <c:f>'общие детти'!$O$13</c:f>
              <c:strCache>
                <c:ptCount val="1"/>
                <c:pt idx="0">
                  <c:v>15 лет и старше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детти'!$P$11:$U$12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 г</c:v>
                  </c:pt>
                  <c:pt idx="2">
                    <c:v>2013-2014 гг. </c:v>
                  </c:pt>
                  <c:pt idx="4">
                    <c:v>2016-2017 гг. </c:v>
                  </c:pt>
                </c:lvl>
              </c:multiLvlStrCache>
            </c:multiLvlStrRef>
          </c:cat>
          <c:val>
            <c:numRef>
              <c:f>'общие детти'!$P$13:$U$13</c:f>
              <c:numCache>
                <c:formatCode>General</c:formatCode>
                <c:ptCount val="6"/>
                <c:pt idx="0">
                  <c:v>18.7</c:v>
                </c:pt>
                <c:pt idx="1">
                  <c:v>26.9</c:v>
                </c:pt>
                <c:pt idx="2">
                  <c:v>25.5</c:v>
                </c:pt>
                <c:pt idx="3">
                  <c:v>29.2</c:v>
                </c:pt>
                <c:pt idx="4">
                  <c:v>33.300000000000004</c:v>
                </c:pt>
                <c:pt idx="5">
                  <c:v>29.9</c:v>
                </c:pt>
              </c:numCache>
            </c:numRef>
          </c:val>
        </c:ser>
        <c:ser>
          <c:idx val="3"/>
          <c:order val="1"/>
          <c:tx>
            <c:strRef>
              <c:f>'общие детти'!$O$16</c:f>
              <c:strCache>
                <c:ptCount val="1"/>
                <c:pt idx="0">
                  <c:v>до 10 лет</c:v>
                </c:pt>
              </c:strCache>
            </c:strRef>
          </c:tx>
          <c:spPr>
            <a:ln>
              <a:solidFill>
                <a:srgbClr val="E1750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6666666666666712E-2"/>
                  <c:y val="-3.019343292041508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7777777777957E-3"/>
                  <c:y val="3.824501503252581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88888888888894E-2"/>
                  <c:y val="-3.421922397647044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7222222222222415E-3"/>
                  <c:y val="2.61676418643597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500000000000023E-2"/>
                  <c:y val="-2.616764186435972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детти'!$P$11:$U$12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 г</c:v>
                  </c:pt>
                  <c:pt idx="2">
                    <c:v>2013-2014 гг. </c:v>
                  </c:pt>
                  <c:pt idx="4">
                    <c:v>2016-2017 гг. </c:v>
                  </c:pt>
                </c:lvl>
              </c:multiLvlStrCache>
            </c:multiLvlStrRef>
          </c:cat>
          <c:val>
            <c:numRef>
              <c:f>'общие детти'!$P$16:$U$16</c:f>
              <c:numCache>
                <c:formatCode>General</c:formatCode>
                <c:ptCount val="6"/>
                <c:pt idx="0">
                  <c:v>5.6</c:v>
                </c:pt>
                <c:pt idx="1">
                  <c:v>4</c:v>
                </c:pt>
                <c:pt idx="2">
                  <c:v>4.7</c:v>
                </c:pt>
                <c:pt idx="3">
                  <c:v>2.5</c:v>
                </c:pt>
                <c:pt idx="4">
                  <c:v>3.5</c:v>
                </c:pt>
                <c:pt idx="5">
                  <c:v>1.8</c:v>
                </c:pt>
              </c:numCache>
            </c:numRef>
          </c:val>
        </c:ser>
        <c:marker val="1"/>
        <c:axId val="55776384"/>
        <c:axId val="55777920"/>
      </c:lineChart>
      <c:catAx>
        <c:axId val="55776384"/>
        <c:scaling>
          <c:orientation val="minMax"/>
        </c:scaling>
        <c:axPos val="b"/>
        <c:numFmt formatCode="General" sourceLinked="0"/>
        <c:majorTickMark val="none"/>
        <c:tickLblPos val="nextTo"/>
        <c:crossAx val="55777920"/>
        <c:crosses val="autoZero"/>
        <c:auto val="1"/>
        <c:lblAlgn val="ctr"/>
        <c:lblOffset val="100"/>
      </c:catAx>
      <c:valAx>
        <c:axId val="55777920"/>
        <c:scaling>
          <c:orientation val="minMax"/>
        </c:scaling>
        <c:axPos val="l"/>
        <c:majorGridlines/>
        <c:numFmt formatCode="General" sourceLinked="1"/>
        <c:tickLblPos val="nextTo"/>
        <c:crossAx val="5577638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3900065616798081"/>
          <c:y val="0.27214599167813225"/>
          <c:w val="0.15076804970214486"/>
          <c:h val="0.34074517392447701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5.5375698230029004E-2"/>
          <c:y val="4.4723140725234117E-2"/>
          <c:w val="0.73756332001859193"/>
          <c:h val="0.77963413183623953"/>
        </c:manualLayout>
      </c:layout>
      <c:lineChart>
        <c:grouping val="standard"/>
        <c:ser>
          <c:idx val="3"/>
          <c:order val="0"/>
          <c:tx>
            <c:strRef>
              <c:f>'общие детти'!$O$23</c:f>
              <c:strCache>
                <c:ptCount val="1"/>
                <c:pt idx="0">
                  <c:v>Праздник с друзьями</c:v>
                </c:pt>
              </c:strCache>
            </c:strRef>
          </c:tx>
          <c:spPr>
            <a:ln>
              <a:solidFill>
                <a:srgbClr val="E1750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детти'!$P$18:$U$19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'общие детти'!$P$23:$U$23</c:f>
              <c:numCache>
                <c:formatCode>General</c:formatCode>
                <c:ptCount val="6"/>
                <c:pt idx="0">
                  <c:v>52</c:v>
                </c:pt>
                <c:pt idx="1">
                  <c:v>55.9</c:v>
                </c:pt>
                <c:pt idx="2">
                  <c:v>32.800000000000004</c:v>
                </c:pt>
                <c:pt idx="3">
                  <c:v>22</c:v>
                </c:pt>
                <c:pt idx="4">
                  <c:v>23.2</c:v>
                </c:pt>
                <c:pt idx="5">
                  <c:v>24.3</c:v>
                </c:pt>
              </c:numCache>
            </c:numRef>
          </c:val>
        </c:ser>
        <c:ser>
          <c:idx val="4"/>
          <c:order val="1"/>
          <c:tx>
            <c:strRef>
              <c:f>'общие детти'!$O$24</c:f>
              <c:strCache>
                <c:ptCount val="1"/>
                <c:pt idx="0">
                  <c:v>Праздник в семье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детти'!$P$18:$U$19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'общие детти'!$P$24:$U$24</c:f>
              <c:numCache>
                <c:formatCode>General</c:formatCode>
                <c:ptCount val="6"/>
                <c:pt idx="0">
                  <c:v>28.6</c:v>
                </c:pt>
                <c:pt idx="1">
                  <c:v>27.5</c:v>
                </c:pt>
                <c:pt idx="2">
                  <c:v>40.800000000000004</c:v>
                </c:pt>
                <c:pt idx="3">
                  <c:v>61.5</c:v>
                </c:pt>
                <c:pt idx="4">
                  <c:v>46.8</c:v>
                </c:pt>
                <c:pt idx="5">
                  <c:v>64.599999999999994</c:v>
                </c:pt>
              </c:numCache>
            </c:numRef>
          </c:val>
        </c:ser>
        <c:marker val="1"/>
        <c:axId val="65485824"/>
        <c:axId val="65499904"/>
      </c:lineChart>
      <c:catAx>
        <c:axId val="65485824"/>
        <c:scaling>
          <c:orientation val="minMax"/>
        </c:scaling>
        <c:axPos val="b"/>
        <c:numFmt formatCode="General" sourceLinked="0"/>
        <c:majorTickMark val="none"/>
        <c:tickLblPos val="nextTo"/>
        <c:crossAx val="65499904"/>
        <c:crosses val="autoZero"/>
        <c:auto val="1"/>
        <c:lblAlgn val="ctr"/>
        <c:lblOffset val="100"/>
      </c:catAx>
      <c:valAx>
        <c:axId val="6549990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548582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3480453999937465"/>
          <c:y val="0.12909598411731227"/>
          <c:w val="0.15683236102247186"/>
          <c:h val="0.43914494747452981"/>
        </c:manualLayout>
      </c:layout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plotArea>
      <c:layout>
        <c:manualLayout>
          <c:layoutTarget val="inner"/>
          <c:xMode val="edge"/>
          <c:yMode val="edge"/>
          <c:x val="9.8231627296587964E-2"/>
          <c:y val="2.1529842488473921E-2"/>
          <c:w val="0.59920308398950128"/>
          <c:h val="0.85195139888292237"/>
        </c:manualLayout>
      </c:layout>
      <c:lineChart>
        <c:grouping val="standard"/>
        <c:ser>
          <c:idx val="4"/>
          <c:order val="0"/>
          <c:tx>
            <c:strRef>
              <c:f>'общие детти'!$AB$47</c:f>
              <c:strCache>
                <c:ptCount val="1"/>
                <c:pt idx="0">
                  <c:v>Зависимость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детти'!$AC$41:$AH$42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'общие детти'!$AC$47:$AH$47</c:f>
              <c:numCache>
                <c:formatCode>General</c:formatCode>
                <c:ptCount val="6"/>
                <c:pt idx="0">
                  <c:v>81.599999999999994</c:v>
                </c:pt>
                <c:pt idx="1">
                  <c:v>73.5</c:v>
                </c:pt>
                <c:pt idx="2">
                  <c:v>78.8</c:v>
                </c:pt>
                <c:pt idx="3">
                  <c:v>75.099999999999994</c:v>
                </c:pt>
                <c:pt idx="4">
                  <c:v>64.900000000000006</c:v>
                </c:pt>
                <c:pt idx="5">
                  <c:v>62.3</c:v>
                </c:pt>
              </c:numCache>
            </c:numRef>
          </c:val>
        </c:ser>
        <c:marker val="1"/>
        <c:axId val="65530112"/>
        <c:axId val="65994752"/>
      </c:lineChart>
      <c:catAx>
        <c:axId val="65530112"/>
        <c:scaling>
          <c:orientation val="minMax"/>
        </c:scaling>
        <c:axPos val="b"/>
        <c:numFmt formatCode="General" sourceLinked="0"/>
        <c:tickLblPos val="nextTo"/>
        <c:crossAx val="65994752"/>
        <c:crosses val="autoZero"/>
        <c:auto val="1"/>
        <c:lblAlgn val="ctr"/>
        <c:lblOffset val="100"/>
      </c:catAx>
      <c:valAx>
        <c:axId val="65994752"/>
        <c:scaling>
          <c:orientation val="minMax"/>
          <c:min val="50"/>
        </c:scaling>
        <c:axPos val="l"/>
        <c:majorGridlines/>
        <c:numFmt formatCode="General" sourceLinked="1"/>
        <c:tickLblPos val="nextTo"/>
        <c:crossAx val="65530112"/>
        <c:crosses val="autoZero"/>
        <c:crossBetween val="between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5136876640420003"/>
          <c:y val="0.29344921481237285"/>
          <c:w val="0.21240201224846894"/>
          <c:h val="0.13445014676700548"/>
        </c:manualLayout>
      </c:layout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>
        <c:manualLayout>
          <c:layoutTarget val="inner"/>
          <c:xMode val="edge"/>
          <c:yMode val="edge"/>
          <c:x val="6.0181867891513564E-2"/>
          <c:y val="3.1315892938936996E-2"/>
          <c:w val="0.76310979877515361"/>
          <c:h val="0.82592488545576992"/>
        </c:manualLayout>
      </c:layout>
      <c:lineChart>
        <c:grouping val="standard"/>
        <c:ser>
          <c:idx val="0"/>
          <c:order val="0"/>
          <c:tx>
            <c:strRef>
              <c:f>'общие детти'!$AB$55</c:f>
              <c:strCache>
                <c:ptCount val="1"/>
                <c:pt idx="0">
                  <c:v>Проба курения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детти'!$AC$53:$AH$54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 г.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'общие детти'!$AC$55:$AH$55</c:f>
              <c:numCache>
                <c:formatCode>General</c:formatCode>
                <c:ptCount val="6"/>
                <c:pt idx="0">
                  <c:v>52</c:v>
                </c:pt>
                <c:pt idx="1">
                  <c:v>50</c:v>
                </c:pt>
                <c:pt idx="2">
                  <c:v>41.6</c:v>
                </c:pt>
                <c:pt idx="3">
                  <c:v>31.7</c:v>
                </c:pt>
                <c:pt idx="4">
                  <c:v>40.6</c:v>
                </c:pt>
                <c:pt idx="5">
                  <c:v>28.7</c:v>
                </c:pt>
              </c:numCache>
            </c:numRef>
          </c:val>
        </c:ser>
        <c:ser>
          <c:idx val="1"/>
          <c:order val="1"/>
          <c:tx>
            <c:strRef>
              <c:f>'общие детти'!$AB$56</c:f>
              <c:strCache>
                <c:ptCount val="1"/>
                <c:pt idx="0">
                  <c:v>Группа риска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1.1111111111111061E-2"/>
                  <c:y val="2.471897573907142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'общие детти'!$AC$53:$AH$54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 г.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'общие детти'!$AC$56:$AH$56</c:f>
              <c:numCache>
                <c:formatCode>General</c:formatCode>
                <c:ptCount val="6"/>
                <c:pt idx="0">
                  <c:v>21.5</c:v>
                </c:pt>
                <c:pt idx="1">
                  <c:v>18.2</c:v>
                </c:pt>
                <c:pt idx="2">
                  <c:v>39</c:v>
                </c:pt>
                <c:pt idx="3">
                  <c:v>28.6</c:v>
                </c:pt>
                <c:pt idx="4">
                  <c:v>15.6</c:v>
                </c:pt>
                <c:pt idx="5">
                  <c:v>12.3</c:v>
                </c:pt>
              </c:numCache>
            </c:numRef>
          </c:val>
        </c:ser>
        <c:marker val="1"/>
        <c:axId val="66030592"/>
        <c:axId val="66048768"/>
      </c:lineChart>
      <c:catAx>
        <c:axId val="66030592"/>
        <c:scaling>
          <c:orientation val="minMax"/>
        </c:scaling>
        <c:axPos val="b"/>
        <c:numFmt formatCode="General" sourceLinked="0"/>
        <c:tickLblPos val="nextTo"/>
        <c:crossAx val="66048768"/>
        <c:crosses val="autoZero"/>
        <c:auto val="1"/>
        <c:lblAlgn val="ctr"/>
        <c:lblOffset val="100"/>
      </c:catAx>
      <c:valAx>
        <c:axId val="66048768"/>
        <c:scaling>
          <c:orientation val="minMax"/>
        </c:scaling>
        <c:axPos val="l"/>
        <c:majorGridlines/>
        <c:numFmt formatCode="General" sourceLinked="1"/>
        <c:tickLblPos val="nextTo"/>
        <c:crossAx val="6603059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83720833333333489"/>
          <c:y val="0.29821351874944135"/>
          <c:w val="0.15445833333333414"/>
          <c:h val="0.25113927877684533"/>
        </c:manualLayout>
      </c:layout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plotArea>
      <c:layout>
        <c:manualLayout>
          <c:layoutTarget val="inner"/>
          <c:xMode val="edge"/>
          <c:yMode val="edge"/>
          <c:x val="6.1134392766508006E-2"/>
          <c:y val="2.2659064769403946E-2"/>
          <c:w val="0.7459795216513051"/>
          <c:h val="0.7897822702306766"/>
        </c:manualLayout>
      </c:layout>
      <c:lineChart>
        <c:grouping val="standard"/>
        <c:ser>
          <c:idx val="0"/>
          <c:order val="0"/>
          <c:tx>
            <c:strRef>
              <c:f>Лист4!$A$3</c:f>
              <c:strCache>
                <c:ptCount val="1"/>
                <c:pt idx="0">
                  <c:v>Проба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</c:trendline>
          <c:cat>
            <c:multiLvlStrRef>
              <c:f>Лист4!$B$1:$G$2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Лист4!$B$3:$G$3</c:f>
              <c:numCache>
                <c:formatCode>0.00</c:formatCode>
                <c:ptCount val="6"/>
                <c:pt idx="0" formatCode="General">
                  <c:v>7.2</c:v>
                </c:pt>
                <c:pt idx="1">
                  <c:v>7.7</c:v>
                </c:pt>
                <c:pt idx="2" formatCode="General">
                  <c:v>11</c:v>
                </c:pt>
                <c:pt idx="3" formatCode="General">
                  <c:v>6.7</c:v>
                </c:pt>
                <c:pt idx="4" formatCode="General">
                  <c:v>2.6</c:v>
                </c:pt>
                <c:pt idx="5" formatCode="General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Лист4!$A$4</c:f>
              <c:strCache>
                <c:ptCount val="1"/>
                <c:pt idx="0">
                  <c:v>Группа риска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Лист4!$B$1:$G$2</c:f>
              <c:multiLvlStrCache>
                <c:ptCount val="6"/>
                <c:lvl>
                  <c:pt idx="0">
                    <c:v>м</c:v>
                  </c:pt>
                  <c:pt idx="1">
                    <c:v>д</c:v>
                  </c:pt>
                  <c:pt idx="2">
                    <c:v>м</c:v>
                  </c:pt>
                  <c:pt idx="3">
                    <c:v>д</c:v>
                  </c:pt>
                  <c:pt idx="4">
                    <c:v>м</c:v>
                  </c:pt>
                  <c:pt idx="5">
                    <c:v>д</c:v>
                  </c:pt>
                </c:lvl>
                <c:lvl>
                  <c:pt idx="0">
                    <c:v>2011</c:v>
                  </c:pt>
                  <c:pt idx="2">
                    <c:v>2013-2014 гг.</c:v>
                  </c:pt>
                  <c:pt idx="4">
                    <c:v>2016-2017 гг.</c:v>
                  </c:pt>
                </c:lvl>
              </c:multiLvlStrCache>
            </c:multiLvlStrRef>
          </c:cat>
          <c:val>
            <c:numRef>
              <c:f>Лист4!$B$4:$G$4</c:f>
              <c:numCache>
                <c:formatCode>General</c:formatCode>
                <c:ptCount val="6"/>
                <c:pt idx="0">
                  <c:v>7.0000000000000021E-2</c:v>
                </c:pt>
                <c:pt idx="1">
                  <c:v>3.0000000000000002E-2</c:v>
                </c:pt>
                <c:pt idx="2">
                  <c:v>2.9</c:v>
                </c:pt>
                <c:pt idx="3">
                  <c:v>1.3</c:v>
                </c:pt>
                <c:pt idx="4">
                  <c:v>0.60000000000000064</c:v>
                </c:pt>
                <c:pt idx="5">
                  <c:v>0.30000000000000032</c:v>
                </c:pt>
              </c:numCache>
            </c:numRef>
          </c:val>
        </c:ser>
        <c:marker val="1"/>
        <c:axId val="66100608"/>
        <c:axId val="66106496"/>
      </c:lineChart>
      <c:catAx>
        <c:axId val="66100608"/>
        <c:scaling>
          <c:orientation val="minMax"/>
        </c:scaling>
        <c:axPos val="b"/>
        <c:numFmt formatCode="General" sourceLinked="0"/>
        <c:tickLblPos val="nextTo"/>
        <c:crossAx val="66106496"/>
        <c:crosses val="autoZero"/>
        <c:auto val="1"/>
        <c:lblAlgn val="ctr"/>
        <c:lblOffset val="100"/>
      </c:catAx>
      <c:valAx>
        <c:axId val="66106496"/>
        <c:scaling>
          <c:orientation val="minMax"/>
          <c:max val="12"/>
        </c:scaling>
        <c:axPos val="l"/>
        <c:majorGridlines/>
        <c:numFmt formatCode="General" sourceLinked="1"/>
        <c:tickLblPos val="nextTo"/>
        <c:crossAx val="66100608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256643510131616"/>
          <c:y val="0.32196179165890254"/>
          <c:w val="0.17318212681811138"/>
          <c:h val="0.25958056624057113"/>
        </c:manualLayout>
      </c:layout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4F8E7F5-7692-4A2F-B516-06CC42F7B5A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EF06C89-8D15-497F-BB5A-1E8D3548A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67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06C89-8D15-497F-BB5A-1E8D3548A06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51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3384376"/>
          </a:xfrm>
        </p:spPr>
        <p:txBody>
          <a:bodyPr>
            <a:normAutofit/>
          </a:bodyPr>
          <a:lstStyle/>
          <a:p>
            <a:pPr algn="ctr"/>
            <a:r>
              <a:rPr lang="ru-RU" sz="3200" b="1" cap="none" dirty="0" smtClean="0">
                <a:latin typeface="Times New Roman" pitchFamily="18" charset="0"/>
                <a:cs typeface="Times New Roman" pitchFamily="18" charset="0"/>
              </a:rPr>
              <a:t>Роль медицинских работников в образовательных учреждениях                         при организации профилактической работы и внедрение принципов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r>
              <a:rPr lang="ru-RU" sz="3200" b="1" cap="none" dirty="0" smtClean="0">
                <a:latin typeface="Times New Roman" pitchFamily="18" charset="0"/>
                <a:cs typeface="Times New Roman" pitchFamily="18" charset="0"/>
              </a:rPr>
              <a:t> среди детей и подростков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272808" cy="1780758"/>
          </a:xfrm>
        </p:spPr>
        <p:txBody>
          <a:bodyPr>
            <a:normAutofit fontScale="85000" lnSpcReduction="10000"/>
          </a:bodyPr>
          <a:lstStyle/>
          <a:p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Кутумова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О.Ю. 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лавный врач КГБУЗ «Красноярский краевой Центр медицинской профилактики», главный специалист министерства здравоохранения Красноярского края и Сибирского федерального округа, к.м.н., доцент </a:t>
            </a:r>
          </a:p>
          <a:p>
            <a:r>
              <a:rPr lang="ru-RU" sz="2000" b="1" cap="none" spc="0" dirty="0" err="1" smtClean="0">
                <a:latin typeface="Times New Roman" pitchFamily="18" charset="0"/>
                <a:cs typeface="Times New Roman" pitchFamily="18" charset="0"/>
              </a:rPr>
              <a:t>Демко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 Е.А., заведующая отделом организации и проведения мероприятий в области гигиенического обучения и воспитания КГБУЗ </a:t>
            </a:r>
            <a:r>
              <a:rPr lang="ru-RU" sz="2000" b="1" cap="none" spc="0" dirty="0">
                <a:latin typeface="Times New Roman" pitchFamily="18" charset="0"/>
                <a:cs typeface="Times New Roman" pitchFamily="18" charset="0"/>
              </a:rPr>
              <a:t>«Красноярский краевой Центр медицинской </a:t>
            </a:r>
            <a:r>
              <a:rPr lang="ru-RU" sz="2000" b="1" cap="none" spc="0" dirty="0" smtClean="0">
                <a:latin typeface="Times New Roman" pitchFamily="18" charset="0"/>
                <a:cs typeface="Times New Roman" pitchFamily="18" charset="0"/>
              </a:rPr>
              <a:t>профилактики», к.м.н.</a:t>
            </a:r>
          </a:p>
          <a:p>
            <a:endParaRPr lang="ru-RU" sz="1600" dirty="0"/>
          </a:p>
        </p:txBody>
      </p:sp>
      <p:pic>
        <p:nvPicPr>
          <p:cNvPr id="1026" name="Picture 2" descr="C:\Documents and Settings\meg\Рабочий стол\ЛОГОТИП ЦЕН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49280"/>
            <a:ext cx="2267743" cy="883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059832" y="6165304"/>
            <a:ext cx="6674875" cy="576064"/>
          </a:xfrm>
          <a:prstGeom prst="rect">
            <a:avLst/>
          </a:prstGeom>
        </p:spPr>
        <p:txBody>
          <a:bodyPr vert="horz" lIns="91440" tIns="9144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7885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064896" cy="1124744"/>
          </a:xfrm>
          <a:solidFill>
            <a:srgbClr val="E1750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ТЕНДЕНЦИИ В ФОРМИРОВАНИИ РАЗЛИЧНЫХ ЗАВИСИМОСТЕЙ СРЕДИ ПОДРОСТКОВ КРАСНОЯРСКОГО КРАЯ  </a:t>
            </a:r>
            <a:br>
              <a:rPr lang="ru-RU" sz="2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ЗА ПОСЛЕДНИЕ 10 ЛЕТ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496944" cy="556873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Уровень потребления алкоголя снизился хотя и незначительно, но сократилась частота его употребления, увеличился возраст первой пробы. Подростки чаще стали пробовать алкоголь в присутствии родителей на семейных праздниках, а не в компаниях друзей на улице.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Употребление табака имеет более резкую тенденцию к снижению, при этом количество лиц, употребляющих табак в связи с формирующейся зависимостью (группа риска – ежедневное курение) также имеет четкую тенденцию к снижению.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Уровень потребления наркотиков становится ниже, в том числе сокращается группа риска.</a:t>
            </a:r>
          </a:p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До 23,6% учащихся используют интернет более 5 часов в день, что является признаком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интернет-зависимости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среди данной категории школьников. 29,8% школьников тратят более 3 часов в день на занятия компьютерными играми, что превышает безопасную суточную норму занятий компьютерными играми.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/>
            <a:endParaRPr lang="ru-RU" dirty="0"/>
          </a:p>
          <a:p>
            <a:pPr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980728"/>
          </a:xfrm>
          <a:solidFill>
            <a:srgbClr val="E17509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МЕЖВЕДОМСТВЕННОЕ ВЗАИМОДЕЙСТВИЕ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Между министерством здравоохранения Красноярского края и Министерством образования Красноярского края 31.08.2017 г. подписано Соглашение № 71-66-1с о сотрудничестве и взаимодействии в области формирования здорового образа жизни и профилактики заболеваний</a:t>
            </a:r>
          </a:p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Разработан комплексный план проведения просветительских мероприятий в образовательных учреждениях силами медицинских работников учреждений здравоохранения. </a:t>
            </a:r>
          </a:p>
          <a:p>
            <a:pPr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Подготовлен Сборник лекций для выступления медицинских работников перед аудиториями педагогов, родителей и учащихся.</a:t>
            </a:r>
          </a:p>
          <a:p>
            <a:pPr algn="just">
              <a:buNone/>
            </a:pP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Лекционный материал в сборник был представлен специалистами разного профиля, что позволяет вести пропаганду здорового образа жизни по наиболее значимым направлениям. </a:t>
            </a:r>
            <a:r>
              <a:rPr lang="ru-RU" dirty="0" smtClean="0"/>
              <a:t> </a:t>
            </a:r>
          </a:p>
          <a:p>
            <a:pPr algn="just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62646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836712"/>
          </a:xfrm>
          <a:solidFill>
            <a:srgbClr val="E17509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ТЕМЫ ЛЕКЦИОННОГО МАТЕРИАЛА, ВКЛЮЧЕННОГО В СБОРНИК , И ОРГАНИЗАЦИИ-РАЗРАБОТЧИКИ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496944" cy="55687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504" y="836713"/>
          <a:ext cx="8928992" cy="5777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4776"/>
                <a:gridCol w="1944216"/>
              </a:tblGrid>
              <a:tr h="660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Тема лекций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Организации-разработчики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11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Вредные факторы при работе за компьютером, их профилактика.</a:t>
                      </a:r>
                      <a:endParaRPr lang="ru-RU" sz="1450" b="1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Профилактика повышенного артериального давления у детей и подростков как фактор риска развития </a:t>
                      </a:r>
                      <a:r>
                        <a:rPr lang="ru-RU" sz="1450" b="1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сердечно-сосудистых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заболеваний.</a:t>
                      </a:r>
                      <a:r>
                        <a:rPr lang="ru-RU" sz="1450" b="1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3.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Избыточная масса тела и ожирение у детей как социальная проблема.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4. 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рационального питания. 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КГБУЗ «Красноярский краевой Центр медицинской профилактики»</a:t>
                      </a:r>
                      <a:endParaRPr lang="ru-RU" sz="145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559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Влияние алкоголя и его суррогатов на организм подростка.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Влияние никотина на организм человека.</a:t>
                      </a:r>
                      <a:endParaRPr lang="ru-RU" sz="1450" b="1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kern="15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7. Женский алкоголизм.</a:t>
                      </a:r>
                      <a:endParaRPr lang="ru-RU" sz="1450" b="1" kern="150" baseline="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kern="15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8. Зависимость от алкоголя у подростков. Пивной алкоголизм у подростков.</a:t>
                      </a:r>
                      <a:endParaRPr lang="ru-RU" sz="1450" b="1" kern="150" baseline="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kern="15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9. О вреде и опасности употребления электронных сигарет и «парения», как альтернативы курению.</a:t>
                      </a:r>
                      <a:endParaRPr lang="ru-RU" sz="1450" b="1" kern="150" baseline="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kern="15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10. Причины и факторы употребления несовершеннолетними наркотических средств и </a:t>
                      </a:r>
                      <a:r>
                        <a:rPr lang="ru-RU" sz="1450" b="1" kern="150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психоактивных</a:t>
                      </a:r>
                      <a:r>
                        <a:rPr lang="ru-RU" sz="1450" b="1" kern="15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 веществ.</a:t>
                      </a:r>
                      <a:endParaRPr lang="ru-RU" sz="1450" b="1" kern="150" baseline="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kern="15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ndale Sans UI"/>
                          <a:cs typeface="Times New Roman" pitchFamily="18" charset="0"/>
                        </a:rPr>
                        <a:t>11. Все о синтетических наркотиках.</a:t>
                      </a:r>
                      <a:endParaRPr lang="ru-RU" sz="1450" b="1" kern="150" baseline="0" dirty="0">
                        <a:latin typeface="Times New Roman" pitchFamily="18" charset="0"/>
                        <a:ea typeface="Andale Sans UI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12. Употребление алкоголя. Факторы риска развития зависимости от алкоголя. Пивной алкоголизм.</a:t>
                      </a:r>
                      <a:endParaRPr lang="ru-RU" sz="1450" b="1" baseline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КГБУЗ «Красноярский краевой наркологический диспансер № 1»</a:t>
                      </a:r>
                      <a:endParaRPr lang="ru-RU" sz="1450" b="1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91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 Психическое здоровье старших школьников.</a:t>
                      </a:r>
                      <a:endParaRPr lang="ru-RU" sz="145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14. </a:t>
                      </a:r>
                      <a:r>
                        <a:rPr lang="ru-RU" sz="1450" b="1" baseline="0" dirty="0" err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Девиантное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поведение подростков: причины возникновения и способы преодоления.</a:t>
                      </a:r>
                      <a:endParaRPr lang="ru-RU" sz="145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15. 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Конфликтность в подростковой среде</a:t>
                      </a:r>
                      <a:endParaRPr lang="ru-RU" sz="1450" b="1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КГБУЗ «Красноярский краевой психоневрологический диспансер № 1» </a:t>
                      </a:r>
                      <a:endParaRPr lang="ru-RU" sz="1450" b="1" baseline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520940" cy="116632"/>
          </a:xfrm>
          <a:solidFill>
            <a:srgbClr val="E17509"/>
          </a:solidFill>
        </p:spPr>
        <p:txBody>
          <a:bodyPr>
            <a:normAutofit fontScale="90000"/>
          </a:bodyPr>
          <a:lstStyle/>
          <a:p>
            <a:pPr algn="ctr"/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00628"/>
            <a:ext cx="8496944" cy="556873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"/>
          <a:ext cx="9036496" cy="648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0296"/>
                <a:gridCol w="2806200"/>
              </a:tblGrid>
              <a:tr h="953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16. Гигиена девочки.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17. Половое воспитание детей и подростков.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18. Профилактика заболеваний, передающихся половым путем и подростковой беременности.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КГБУЗ «Красноярский краевой клинический центр охраны материнства и детства»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53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19. 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Спорт и профилактика заболеваний.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 Физическая активность – залог здоровья.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КГБУЗ «Красноярский краевой врачебно-физкультурный диспансер»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53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 Профилактика туберкулеза, советы, рекомендации.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22. Туберкулёз - как социально-значимое заболевание.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КГБУЗ «Красноярский краевой противотуберкулезный диспансер № 1» 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53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23.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Профилактика заболеваний органов зрения у детей.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КГБУЗ «Красноярская краевая офтальмологическая клиническая больница имени профессора П.Г.Макарова»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214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24. Здоровье человека и факторы его определяющие.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25. Локус-контроль и формирование ответственности за индивидуальное здоровье.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26. Педагогические конфликты и способы их разрешения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27. Психогигиена умственного труда и профилактика невротических расстройств.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28. 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Эмоциональный стресс: управление стрессом и профилактика его негативных последствий.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29. Эффективное педагогическое общение.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ФГБОУ ВО «</a:t>
                      </a:r>
                      <a:r>
                        <a:rPr lang="ru-RU" sz="1450" b="1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КрасГМУ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им. проф. В.Ф. </a:t>
                      </a:r>
                      <a:r>
                        <a:rPr lang="ru-RU" sz="1450" b="1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Войно-Ясенецкого</a:t>
                      </a:r>
                      <a:r>
                        <a:rPr lang="ru-RU" sz="145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Минздрава РФ</a:t>
                      </a:r>
                      <a:endParaRPr lang="ru-RU" sz="145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1268760"/>
          </a:xfrm>
          <a:solidFill>
            <a:srgbClr val="E17509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ДЕЯТЕЛЬНОСТИ МЕЖВЕДОМСТВЕННОЙ ЛЕКТОРСКОЙ ГРУППЫ ЗА 10 МЕСЯЦЕВ 2017 Г.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247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Информационно-просветительскими мероприятиями в Красноярском крае было охвачено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	26 муниципальных образований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83 организации: 48 – образовательных и 35 загородных стационарных детских оздоровительных учреждения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Для студентов и школьников проведено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403 информационно-просветительских мероприятия, на которых присутствовало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17474 слушателей.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980728"/>
          </a:xfrm>
          <a:solidFill>
            <a:srgbClr val="E17509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 И ОРГАНИЗАЦИИ, ОХВАЧЕННЫЕ ПРПОСВЕТИТЕЛЬСКОЙ ДЕЯТЕЛЬНОСТЬЮ МЕЖВЕДОМСТВЕННОЙ ЛЕКТОРСКОЙ ГРУППЫ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247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052737"/>
          <a:ext cx="8568952" cy="542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795"/>
                <a:gridCol w="7313157"/>
              </a:tblGrid>
              <a:tr h="687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Муници-пальное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образо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Организации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38948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Красноярск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endParaRPr lang="ru-RU" sz="1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</a:t>
                      </a:r>
                      <a:endParaRPr lang="ru-RU" sz="14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СОШ №№ 3, 14, 28, 53, 62, 91, 95, 97, 150, 153, МАОУ СОШ №№ 144, 149, «Гимназия №2», «Лицей № 2», ЗСДОУ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КрасЭйр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«Родничок», «Солнечный», «Восток», «Лесной», «Гренада», «Юность», «Союз», «Космос», «Сосновый бор», «Патриот»,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Бирюсинка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Железнодорожный техникум, КГБПОУ «Красноярский колледж радиоэлектроники и информационных технологий», ФГБОУ ВО «Красноярский педагогический университет им. В.П.Астафьева»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Ачинск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3</a:t>
                      </a: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КГБОУ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Ачинский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торгово-экономический техникум»</a:t>
                      </a:r>
                      <a:r>
                        <a:rPr lang="ru-RU" sz="1400" u="none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«Средняя школа № 5», ЗСДОУ «Сокол»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939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Балахтинский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Балахтинская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СОШ», КГБПОУ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Балахтинский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аграрный техникум»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Боготол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КГБПОУ «Боготольский техникум транспорта», МБУДО «Детская школа искусств»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Большемуртинский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МКОУ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Большемуртинская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СОШ № 2»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27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Назарово 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3</a:t>
                      </a: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КГБПОУ «Назаровский аграрный техникум им. А.Ф.Вепрева», МАОУ «СОШ № 7», ЗСДОУ «Достоинство»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31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Саянский район 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«Саянская СОШ»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980728"/>
          </a:xfrm>
          <a:solidFill>
            <a:srgbClr val="E17509"/>
          </a:solidFill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МУНИЦИПАЛЬНЫЕ ОБРАЗОВАНИЯ И ОРГАНИЗАЦИИ, ОХВАЧЕННЫЕ ПРПОСВЕТИТЕЛЬСКОЙ ДЕЯТЕЛЬНОСТЬЮ МЕЖВЕДОМСТВЕННОЙ ЛЕКТОРСКОЙ ГРУППЫ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064896" cy="542471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052737"/>
          <a:ext cx="8568952" cy="5201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6408712"/>
              </a:tblGrid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Сосновоборск          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МАОУ «Гимназия№1», МБОУ «СОШ № 2», «СОШ № 4», «СОШ № 5» </a:t>
                      </a:r>
                      <a:endParaRPr lang="ru-RU" sz="11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Канск      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КГБПОУ «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Канский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технологический колледж», ЗСДОУ «Огонек», «Салют»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0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с.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Филимоново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Филимоновская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СОШ»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Новоселовский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Новоселовская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СОШ № 52, ЗСДОУ «Соснячок»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с. Казачинское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«Средняя общеобразовательная школа»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Дивногорск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«Средняя общеобразовательная школа № 2 им. Ю.А. Гагарина» 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с. Овсянка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«Средняя общеобразовательная школа № 7»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ЗАТО Железногорск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ЗСДОУ «Взлет», «Горный», «Орбита», «Факел»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Сухобузимский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«Сухобузимская СОШ», ЗСДОУ «Таежный» №№ 6, 9, 10),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Рыбинский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ЗСДОУ «Жарки»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71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Березовский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ЗСДОУ «Республика Солнечная», «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Ермолаевский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детский оздоровительно-образовательный центр»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51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Иланский район 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«</a:t>
                      </a:r>
                      <a:r>
                        <a:rPr lang="ru-RU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Иланская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СОШ № 41»</a:t>
                      </a: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Краснотуранский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ЗСДОУ «Олимп»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Богучанский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ЗСДОУ «Березка»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Курагинский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ЗСДОУ «Белая корона»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Кежемский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СОШ №№ 2, 3, 4, ЗСДОУ «Огонек»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Бородино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СОШ №№ 1, 2, 3, ЗСДОУ «Шахтер»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г. Шарыпово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МБОУ СОШ №№ 3, 7, ЗСДОУ «Парус» «Бригантина»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92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Шушенский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район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ЗСДОУ «Журавленок»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20940" cy="1196752"/>
          </a:xfrm>
          <a:solidFill>
            <a:srgbClr val="E17509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ПРОСВЕТИТЕЛЬСКИЕ МЕРОПРИЯТИЯ В ПЕРИОД ЛЕТНЕЙ ОЗДОРОВИТЕЛЬНОЙ КАМПАНИИ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8496944" cy="61447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sz="2400" dirty="0" smtClean="0"/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Девиз летней оздоровительной кампании 2017 г. -  «Береги сердце и сосуды смолоду!». </a:t>
            </a:r>
          </a:p>
          <a:p>
            <a:pPr algn="just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использования предлагались Методические рекомендации по проведению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тренинг-семинаров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«Профилактика повышенного артериального давления у детей и подростков как фактора риска развития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сердечно-сосудистых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заболеваний», разработанные  КГБУЗ «Красноярский краевой Центр медицинской профилактики», демонстрировался видеоролик о первых признаках инсульта словами детей. 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5533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4726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40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Введение. Мониторинг вредных привычек у подрастающего поколения за десятилетний период, проблемы и современные тенденции.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Основная часть: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2.1. Реализация Соглашения между министерством образования Красноярского края и министерством здравоохранения Красноярского края.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2.2.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Просветительская деятельность Межведомственной лекторской группы среди студентов и школьников.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2.3. Просветительская деятельность в «Школе здоровья для молодежи».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2.4.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Просветительские мероприятия в ходе летней оздоровительной кампании 2017.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Заключение.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352928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 ПРЕЗЕНТАЦИИ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454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0"/>
            <a:ext cx="9756576" cy="746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mtClean="0"/>
              <a:t>		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молодежи старшего возраста, студентов училищ, техникумов и ВУЗов подготовлено издание, в котором говорится о предотвращения проблем со здоровьем в настоящее время, а также в зрелые годы через расширение кругозора молодых людей, стимулирование здоровой практики и принятие мер по защите молодых людей от рисков для здоровья - употребления табака и алкоголя, нерационального питания и отсутствия физической активности, неумения контролировать свои эмоции.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1080120"/>
          </a:xfrm>
          <a:prstGeom prst="rect">
            <a:avLst/>
          </a:prstGeom>
          <a:solidFill>
            <a:srgbClr val="E1750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«Школа здоровья для молодежи»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405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здорового образа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начиная с детского возраста, обеспечивается путем проведения мероприятий, направленных на информирование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факторах риска для их здоровья, формирование мотивации к ведению здорового образа жизни и создание условий для ведения здорового образа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жизни, прежде всего, медицинскими работниками.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Однако, только межведомственное взаимодействие может дать хороший результат в решении многочисленных проблем формирования здоровья подрастающего поколения. </a:t>
            </a:r>
          </a:p>
          <a:p>
            <a:pPr marL="447675" indent="-4476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Информационно-просветительские мероприятия, проводимые медицинскими работниками в образовательных учреждениях, создадут мотивацию у обучающихся к отказу от соматически рискованных поведенческих стереотипов и формированию здорового образа жизни.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0"/>
            <a:ext cx="7520940" cy="764704"/>
          </a:xfrm>
          <a:prstGeom prst="rect">
            <a:avLst/>
          </a:prstGeom>
          <a:solidFill>
            <a:srgbClr val="E1750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Учебные заведения (школы,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ССУЗы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предоставляют удобную возможность охватить всю молодежь просветительской работой и могут служить базой для проведения мероприятий по работе с группами риска развития хронических неинфекционных заболеваний.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Сборник лекций с, прилагаемым к нему, диском с презентациями, видеороликами, фильмами обеспечит единый подход в вопросах профилактики различных факторов риска и дает возможность охватить просветительскими мероприятиями образовательные учреждения всех территорий Красноярского края. </a:t>
            </a:r>
          </a:p>
          <a:p>
            <a:pPr algn="just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Межведомственная лекторская группа, объединившая специалистов и сотрудников различных министерств и ведомств, позволяет рассматривать вопросы всесторонне и формировать у подростка собственную позицию по обсуждаемому вопросу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7.  Методические пособия для подростков и молодежи оказывают помощь при проведении медицинскими работниками просветительской работы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 в дальнейшем будут совершенствоваться. </a:t>
            </a:r>
          </a:p>
          <a:p>
            <a:endParaRPr lang="ru-RU" sz="2800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0"/>
            <a:ext cx="7520940" cy="764704"/>
          </a:xfrm>
          <a:prstGeom prst="rect">
            <a:avLst/>
          </a:prstGeom>
          <a:solidFill>
            <a:srgbClr val="E1750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12168"/>
          </a:xfrm>
        </p:spPr>
        <p:txBody>
          <a:bodyPr/>
          <a:lstStyle/>
          <a:p>
            <a:pPr algn="ctr"/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  <p:pic>
        <p:nvPicPr>
          <p:cNvPr id="3" name="Picture 2" descr="C:\Documents and Settings\meg\Рабочий стол\ЛОГОТИП ЦЕНТ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863679"/>
            <a:ext cx="2339752" cy="9791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av1\Desktop\выступление на конференции\Mu4U8ffWC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6516216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296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6048672"/>
          </a:xfrm>
        </p:spPr>
        <p:txBody>
          <a:bodyPr>
            <a:normAutofit fontScale="47500" lnSpcReduction="20000"/>
          </a:bodyPr>
          <a:lstStyle/>
          <a:p>
            <a:pPr lvl="0" algn="just">
              <a:buNone/>
            </a:pPr>
            <a:endParaRPr lang="ru-RU" dirty="0" smtClean="0"/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Ст. 30 323-ФЗ «Об основах охраны здоровья граждан в Российской Федерации»</a:t>
            </a: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Профилактика неинфекционных заболеваний осуществляется … медицинскими организациями, образовательными организациями… Формирование здорового образа жизни у граждан, начиная с детского возраста, обеспечивается путем проведения мероприятий, направленных на информирование граждан о факторах риска для их здоровья, формирование мотивации к ведению здорового образа жизни и создание условий для ведения здорового образа жизни...</a:t>
            </a:r>
          </a:p>
          <a:p>
            <a:pPr algn="just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5 ноября 2013 г. № 822н «Об утверждении Порядка оказания медицинской помощи несовершеннолетним, в том числе в период обучения и воспитания в образовательных организациях»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	Отделение медицинской помощи обучающимся осуществляет: проведение санитарно-гигиенической просветительной работы среди несовершеннолетних, их родителей (законных представителей) и педагогов по вопросам профилактики заболеваний несовершеннолетних и формированию здорового образа жизни.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352928" cy="64807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Нормативно-правовые документы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160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50324293"/>
              </p:ext>
            </p:extLst>
          </p:nvPr>
        </p:nvGraphicFramePr>
        <p:xfrm>
          <a:off x="0" y="0"/>
          <a:ext cx="9143999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4694" y="6174938"/>
            <a:ext cx="8828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Диаграмма 1. Тенденция сокращения процента подростков, входящих в группу риска употребления алкогольных напитков (% от числа обследованных)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8093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0" y="0"/>
          <a:ext cx="9144000" cy="609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142" y="6093296"/>
            <a:ext cx="8828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Диаграмма 2. Тенденция увеличения возраста первой пробы алкогольных напитков (% от числа обследованных)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247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2740" y="0"/>
          <a:ext cx="9111455" cy="621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8142" y="6211669"/>
            <a:ext cx="8828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Диаграмма 3. Тенденция изменения поводов для употребления алкогольных </a:t>
            </a:r>
            <a:r>
              <a:rPr lang="ru-RU" b="1" dirty="0"/>
              <a:t>напитков (% от числа  подростков, употребляющих алкогольные напитки)</a:t>
            </a:r>
          </a:p>
        </p:txBody>
      </p:sp>
    </p:spTree>
    <p:extLst>
      <p:ext uri="{BB962C8B-B14F-4D97-AF65-F5344CB8AC3E}">
        <p14:creationId xmlns="" xmlns:p14="http://schemas.microsoft.com/office/powerpoint/2010/main" val="104947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0" y="0"/>
          <a:ext cx="914400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237312"/>
            <a:ext cx="84739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Диаграмма </a:t>
            </a:r>
            <a:r>
              <a:rPr lang="ru-RU" b="1" dirty="0"/>
              <a:t>4</a:t>
            </a:r>
            <a:r>
              <a:rPr lang="ru-RU" b="1" dirty="0" smtClean="0"/>
              <a:t>. Тенденция к сокращению формирующейся </a:t>
            </a:r>
            <a:r>
              <a:rPr lang="ru-RU" b="1" dirty="0"/>
              <a:t>зависимости от </a:t>
            </a:r>
            <a:r>
              <a:rPr lang="ru-RU" b="1" dirty="0" smtClean="0"/>
              <a:t>табака как причины курения в настоящее время (в </a:t>
            </a:r>
            <a:r>
              <a:rPr lang="ru-RU" b="1" dirty="0"/>
              <a:t>% от числа </a:t>
            </a:r>
            <a:r>
              <a:rPr lang="ru-RU" b="1" dirty="0" smtClean="0"/>
              <a:t>курящих) 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652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6074251"/>
              </p:ext>
            </p:extLst>
          </p:nvPr>
        </p:nvGraphicFramePr>
        <p:xfrm>
          <a:off x="0" y="0"/>
          <a:ext cx="9144000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182742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Диаграмма 5. «Тенденция к сокращению  распространенности курения </a:t>
            </a:r>
            <a:r>
              <a:rPr lang="ru-RU" b="1" dirty="0"/>
              <a:t>2011-2017 гг.</a:t>
            </a:r>
            <a:r>
              <a:rPr lang="ru-RU" b="1" dirty="0" smtClean="0"/>
              <a:t>» </a:t>
            </a:r>
            <a:r>
              <a:rPr lang="ru-RU" b="1" dirty="0"/>
              <a:t>(в % от числа обследованных) </a:t>
            </a:r>
          </a:p>
        </p:txBody>
      </p:sp>
    </p:spTree>
    <p:extLst>
      <p:ext uri="{BB962C8B-B14F-4D97-AF65-F5344CB8AC3E}">
        <p14:creationId xmlns="" xmlns:p14="http://schemas.microsoft.com/office/powerpoint/2010/main" val="15934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77354966"/>
              </p:ext>
            </p:extLst>
          </p:nvPr>
        </p:nvGraphicFramePr>
        <p:xfrm>
          <a:off x="0" y="0"/>
          <a:ext cx="9143999" cy="6165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6175030"/>
            <a:ext cx="9157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Диаграмма 6. Тенденция к сокращению числа подростков, пробующих и потребляющих наркотических веществ 2011-2017 гг. (%  от числа обследованных)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41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1470</Words>
  <Application>Microsoft Office PowerPoint</Application>
  <PresentationFormat>Экран (4:3)</PresentationFormat>
  <Paragraphs>185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Роль медицинских работников в образовательных учреждениях                         при организации профилактической работы и внедрение принципов здорового образа жизни среди детей и подростков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ТЕНДЕНЦИИ В ФОРМИРОВАНИИ РАЗЛИЧНЫХ ЗАВИСИМОСТЕЙ СРЕДИ ПОДРОСТКОВ КРАСНОЯРСКОГО КРАЯ   ЗА ПОСЛЕДНИЕ 10 ЛЕТ</vt:lpstr>
      <vt:lpstr>МЕЖВЕДОМСТВЕННОЕ ВЗАИМОДЕЙСТВИЕ</vt:lpstr>
      <vt:lpstr>Слайд 12</vt:lpstr>
      <vt:lpstr>ТЕМЫ ЛЕКЦИОННОГО МАТЕРИАЛА, ВКЛЮЧЕННОГО В СБОРНИК , И ОРГАНИЗАЦИИ-РАЗРАБОТЧИКИ</vt:lpstr>
      <vt:lpstr>Слайд 14</vt:lpstr>
      <vt:lpstr>РЕЗУЛЬТАТЫ ДЕЯТЕЛЬНОСТИ МЕЖВЕДОМСТВЕННОЙ ЛЕКТОРСКОЙ ГРУППЫ ЗА 10 МЕСЯЦЕВ 2017 Г.</vt:lpstr>
      <vt:lpstr>МУНИЦИПАЛЬНЫЕ ОБРАЗОВАНИЯ И ОРГАНИЗАЦИИ, ОХВАЧЕННЫЕ ПРПОСВЕТИТЕЛЬСКОЙ ДЕЯТЕЛЬНОСТЬЮ МЕЖВЕДОМСТВЕННОЙ ЛЕКТОРСКОЙ ГРУППЫ</vt:lpstr>
      <vt:lpstr>МУНИЦИПАЛЬНЫЕ ОБРАЗОВАНИЯ И ОРГАНИЗАЦИИ, ОХВАЧЕННЫЕ ПРПОСВЕТИТЕЛЬСКОЙ ДЕЯТЕЛЬНОСТЬЮ МЕЖВЕДОМСТВЕННОЙ ЛЕКТОРСКОЙ ГРУППЫ</vt:lpstr>
      <vt:lpstr>ПРОСВЕТИТЕЛЬСКИЕ МЕРОПРИЯТИЯ В ПЕРИОД ЛЕТНЕЙ ОЗДОРОВИТЕЛЬНОЙ КАМПАНИИ</vt:lpstr>
      <vt:lpstr>Слайд 19</vt:lpstr>
      <vt:lpstr>Слайд 20</vt:lpstr>
      <vt:lpstr>Слайд 21</vt:lpstr>
      <vt:lpstr>Слайд 22</vt:lpstr>
      <vt:lpstr>Выводы: </vt:lpstr>
      <vt:lpstr>Выводы: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РАСПРОСТРАНЕННОСТи ВРЕДНЫХ ПРИВЫЧЕК СРЕДИ подростков КРАСНОЯРСКОГО КРАЯ 15-17 ЛЕТ</dc:title>
  <dc:creator>doctor</dc:creator>
  <cp:lastModifiedBy>Пользователь</cp:lastModifiedBy>
  <cp:revision>227</cp:revision>
  <cp:lastPrinted>2017-10-10T04:03:40Z</cp:lastPrinted>
  <dcterms:modified xsi:type="dcterms:W3CDTF">2017-10-31T14:49:26Z</dcterms:modified>
</cp:coreProperties>
</file>